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685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63" r:id="rId5"/>
    <p:sldId id="259" r:id="rId6"/>
    <p:sldId id="282" r:id="rId7"/>
    <p:sldId id="265" r:id="rId8"/>
    <p:sldId id="281" r:id="rId9"/>
    <p:sldId id="262" r:id="rId10"/>
    <p:sldId id="268" r:id="rId11"/>
    <p:sldId id="267" r:id="rId12"/>
    <p:sldId id="261" r:id="rId13"/>
    <p:sldId id="269" r:id="rId14"/>
    <p:sldId id="270" r:id="rId15"/>
    <p:sldId id="271" r:id="rId16"/>
    <p:sldId id="273" r:id="rId17"/>
    <p:sldId id="272" r:id="rId18"/>
    <p:sldId id="283" r:id="rId19"/>
    <p:sldId id="284" r:id="rId20"/>
    <p:sldId id="285" r:id="rId21"/>
    <p:sldId id="279" r:id="rId22"/>
    <p:sldId id="280" r:id="rId23"/>
    <p:sldId id="276" r:id="rId24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</p14:sldIdLst>
        </p14:section>
        <p14:section name="Abschnitt ohne Titel" id="{677721C5-4E32-4402-807A-108CC41A765E}">
          <p14:sldIdLst>
            <p14:sldId id="283"/>
            <p14:sldId id="284"/>
            <p14:sldId id="285"/>
            <p14:sldId id="279"/>
            <p14:sldId id="280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4" autoAdjust="0"/>
    <p:restoredTop sz="73648" autoAdjust="0"/>
  </p:normalViewPr>
  <p:slideViewPr>
    <p:cSldViewPr snapToGrid="0">
      <p:cViewPr varScale="1">
        <p:scale>
          <a:sx n="120" d="100"/>
          <a:sy n="120" d="100"/>
        </p:scale>
        <p:origin x="155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Uns</a:t>
            </a:r>
            <a:r>
              <a:rPr lang="de-DE" baseline="0" dirty="0"/>
              <a:t> gegenseitig vorstellen.</a:t>
            </a:r>
          </a:p>
          <a:p>
            <a:r>
              <a:rPr lang="de-DE" b="1" baseline="0" dirty="0"/>
              <a:t>Frage</a:t>
            </a:r>
            <a:r>
              <a:rPr lang="de-DE" baseline="0" dirty="0"/>
              <a:t>: Kennt jemand den Namen Mitutoyo?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-&gt; </a:t>
            </a:r>
            <a:r>
              <a:rPr lang="en-US" dirty="0" err="1"/>
              <a:t>Forschung</a:t>
            </a:r>
            <a:r>
              <a:rPr lang="en-US" baseline="0" dirty="0"/>
              <a:t> und </a:t>
            </a:r>
            <a:r>
              <a:rPr lang="en-US" baseline="0" dirty="0" err="1"/>
              <a:t>Entwicklung</a:t>
            </a:r>
            <a:endParaRPr lang="en-US" baseline="0" dirty="0"/>
          </a:p>
          <a:p>
            <a:r>
              <a:rPr lang="en-US" baseline="0" dirty="0"/>
              <a:t>Production -&gt; </a:t>
            </a:r>
            <a:r>
              <a:rPr lang="en-US" baseline="0" dirty="0" err="1"/>
              <a:t>Produktion</a:t>
            </a:r>
            <a:endParaRPr lang="en-US" baseline="0" dirty="0"/>
          </a:p>
          <a:p>
            <a:r>
              <a:rPr lang="en-US" baseline="0" dirty="0"/>
              <a:t>Sales &amp; Services -&gt; </a:t>
            </a:r>
            <a:r>
              <a:rPr lang="en-US" baseline="0" dirty="0" err="1"/>
              <a:t>Verkauf</a:t>
            </a:r>
            <a:r>
              <a:rPr lang="en-US" baseline="0" dirty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M³ Solution Center -&gt; </a:t>
            </a:r>
            <a:r>
              <a:rPr lang="en-US" baseline="0" dirty="0" err="1"/>
              <a:t>Verkauf</a:t>
            </a:r>
            <a:r>
              <a:rPr lang="en-US" baseline="0" dirty="0"/>
              <a:t> und Service </a:t>
            </a:r>
            <a:r>
              <a:rPr lang="en-US" baseline="0" dirty="0" err="1"/>
              <a:t>mit</a:t>
            </a:r>
            <a:r>
              <a:rPr lang="en-US" baseline="0" dirty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Mitutoyo</a:t>
            </a:r>
            <a:r>
              <a:rPr lang="en-US" baseline="0" dirty="0"/>
              <a:t> Metrology Institute -&gt; </a:t>
            </a:r>
            <a:r>
              <a:rPr lang="en-US" baseline="0" dirty="0" err="1"/>
              <a:t>Forschung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Accredited Calibration Laboratory -&gt; </a:t>
            </a:r>
            <a:r>
              <a:rPr lang="en-US" baseline="0" dirty="0" err="1"/>
              <a:t>Kalibrierlabor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weltweit</a:t>
            </a:r>
            <a:r>
              <a:rPr lang="en-US" dirty="0"/>
              <a:t>:</a:t>
            </a:r>
            <a:r>
              <a:rPr lang="en-US" baseline="0" dirty="0"/>
              <a:t> &gt;5000</a:t>
            </a:r>
          </a:p>
          <a:p>
            <a:r>
              <a:rPr lang="en-US" baseline="0" dirty="0"/>
              <a:t>Knapp die </a:t>
            </a:r>
            <a:r>
              <a:rPr lang="en-US" baseline="0" dirty="0" err="1"/>
              <a:t>hälfte</a:t>
            </a:r>
            <a:r>
              <a:rPr lang="en-US" baseline="0" dirty="0"/>
              <a:t> </a:t>
            </a:r>
            <a:r>
              <a:rPr lang="en-US" baseline="0" dirty="0" err="1"/>
              <a:t>arbeitet</a:t>
            </a:r>
            <a:r>
              <a:rPr lang="en-US" baseline="0" dirty="0"/>
              <a:t> </a:t>
            </a:r>
            <a:r>
              <a:rPr lang="en-US" baseline="0" dirty="0" err="1"/>
              <a:t>ausserhalb</a:t>
            </a:r>
            <a:r>
              <a:rPr lang="en-US" baseline="0" dirty="0"/>
              <a:t> Japans</a:t>
            </a:r>
          </a:p>
          <a:p>
            <a:endParaRPr lang="en-US" baseline="0" dirty="0"/>
          </a:p>
          <a:p>
            <a:r>
              <a:rPr lang="en-US" baseline="0" dirty="0"/>
              <a:t>In Deutschland – </a:t>
            </a:r>
            <a:r>
              <a:rPr lang="en-US" baseline="0" dirty="0" err="1"/>
              <a:t>Zentrale</a:t>
            </a:r>
            <a:r>
              <a:rPr lang="en-US" baseline="0" dirty="0"/>
              <a:t> in Neuss, M3 Solution Center in Hamburg, Berlin, Eisenach, </a:t>
            </a:r>
            <a:r>
              <a:rPr lang="en-US" baseline="0" dirty="0" err="1"/>
              <a:t>Leonberg</a:t>
            </a:r>
            <a:r>
              <a:rPr lang="en-US" baseline="0" dirty="0"/>
              <a:t> und Ingolstadt</a:t>
            </a:r>
          </a:p>
          <a:p>
            <a:endParaRPr lang="en-US" baseline="0" dirty="0"/>
          </a:p>
          <a:p>
            <a:r>
              <a:rPr lang="en-US" baseline="0" dirty="0"/>
              <a:t>CTLG in </a:t>
            </a:r>
            <a:r>
              <a:rPr lang="en-US" baseline="0" dirty="0" err="1"/>
              <a:t>Oberndorf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Aktuelles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MCOSMOS – diese Software wurde bei uns entwickelt!</a:t>
            </a:r>
          </a:p>
          <a:p>
            <a:r>
              <a:rPr lang="de-DE" dirty="0"/>
              <a:t>Screenshot 1: </a:t>
            </a:r>
            <a:r>
              <a:rPr lang="de-DE" dirty="0" err="1"/>
              <a:t>Geopak</a:t>
            </a:r>
            <a:r>
              <a:rPr lang="de-DE" dirty="0"/>
              <a:t>, Software zur manuellen Erstellung von Messabläufen</a:t>
            </a:r>
          </a:p>
          <a:p>
            <a:r>
              <a:rPr lang="de-DE" dirty="0"/>
              <a:t>Screenshot 2: Cat1000, Software zur automatisierten Erstellung von Messabläufen mit Hilfe eines CAD Modells</a:t>
            </a:r>
          </a:p>
          <a:p>
            <a:r>
              <a:rPr lang="de-DE" dirty="0"/>
              <a:t>Auf Prospekte verweisen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Diese Software wurde von uns entwickelt!</a:t>
            </a:r>
          </a:p>
          <a:p>
            <a:r>
              <a:rPr lang="de-DE" dirty="0"/>
              <a:t>Auf Prospekte verweisen</a:t>
            </a:r>
          </a:p>
          <a:p>
            <a:endParaRPr lang="de-DE" dirty="0"/>
          </a:p>
          <a:p>
            <a:r>
              <a:rPr lang="de-DE" b="1" dirty="0"/>
              <a:t>Produkterklärung:</a:t>
            </a:r>
          </a:p>
          <a:p>
            <a:r>
              <a:rPr lang="de-DE" baseline="0" dirty="0"/>
              <a:t>Verschiedene Dinge die vorher der Messtechniker entscheiden und händisch programmieren musste, wird jetzt automatisch vom MiCAT </a:t>
            </a:r>
            <a:r>
              <a:rPr lang="de-DE" baseline="0" dirty="0" err="1"/>
              <a:t>Planner</a:t>
            </a:r>
            <a:r>
              <a:rPr lang="de-DE" baseline="0" dirty="0"/>
              <a:t> erledigt. Und dies mit einem Knopfdruck.</a:t>
            </a:r>
          </a:p>
          <a:p>
            <a:r>
              <a:rPr lang="de-DE" baseline="0" dirty="0"/>
              <a:t>Dazu gehören, kollisionsfreie </a:t>
            </a:r>
            <a:r>
              <a:rPr lang="de-DE" baseline="0" dirty="0" err="1"/>
              <a:t>Verfahrwege</a:t>
            </a:r>
            <a:r>
              <a:rPr lang="de-DE" baseline="0" dirty="0"/>
              <a:t> um und innerhalb des Werkstücks, optimale </a:t>
            </a:r>
            <a:r>
              <a:rPr lang="de-DE" baseline="0" dirty="0" err="1"/>
              <a:t>Tasterauswahl</a:t>
            </a:r>
            <a:r>
              <a:rPr lang="de-DE" baseline="0" dirty="0"/>
              <a:t>, Optimierungen bezüglich der Laufzeit des erstellten Programms. Simulation des Programms zur Vorabkontrolle.</a:t>
            </a:r>
          </a:p>
          <a:p>
            <a:r>
              <a:rPr lang="de-DE" baseline="0" dirty="0"/>
              <a:t>Hiermit ist eine Maschinenferne Erstellung von Messprogrammen möglich, die es vorher so nicht gab.</a:t>
            </a:r>
          </a:p>
          <a:p>
            <a:endParaRPr lang="de-DE" baseline="0" dirty="0"/>
          </a:p>
          <a:p>
            <a:r>
              <a:rPr lang="de-DE" baseline="0" dirty="0"/>
              <a:t>Diese Software stellt aktuell das non plus Ultra in der Messprogramm Automatisierung dar.</a:t>
            </a:r>
          </a:p>
          <a:p>
            <a:endParaRPr lang="de-DE" baseline="0" dirty="0"/>
          </a:p>
          <a:p>
            <a:r>
              <a:rPr lang="de-DE" b="1" baseline="0" dirty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</a:t>
            </a:r>
            <a:r>
              <a:rPr lang="de-DE" baseline="0" dirty="0"/>
              <a:t> sieht hier in der CAD Ansicht das KMG und das aufgespannte Werkstück, sowie die Wechselracks, in denen verschiedene Taster stecken.</a:t>
            </a:r>
          </a:p>
          <a:p>
            <a:endParaRPr lang="de-DE" baseline="0" dirty="0"/>
          </a:p>
          <a:p>
            <a:endParaRPr lang="de-DE" dirty="0"/>
          </a:p>
          <a:p>
            <a:r>
              <a:rPr lang="de-DE" b="1" dirty="0"/>
              <a:t>Videoerklärung:</a:t>
            </a:r>
          </a:p>
          <a:p>
            <a:endParaRPr lang="de-DE" baseline="0" dirty="0"/>
          </a:p>
          <a:p>
            <a:r>
              <a:rPr lang="de-DE" dirty="0"/>
              <a:t>Die</a:t>
            </a:r>
            <a:r>
              <a:rPr lang="de-DE" baseline="0" dirty="0"/>
              <a:t> Software generiert durch die vorhandene CAD-</a:t>
            </a:r>
            <a:r>
              <a:rPr lang="de-DE" baseline="0" dirty="0" err="1"/>
              <a:t>Werkstücksdatei</a:t>
            </a:r>
            <a:r>
              <a:rPr lang="de-DE" baseline="0" dirty="0"/>
              <a:t> mit ihren Informationen zu Bohrungen, Flächen, Nuten, etc… und der ausgewählten Maschine, die ebenfalls als CAD-Modell vorliegt – ein Messprogramm.</a:t>
            </a:r>
          </a:p>
          <a:p>
            <a:endParaRPr lang="de-DE" baseline="0" dirty="0"/>
          </a:p>
          <a:p>
            <a:r>
              <a:rPr lang="de-DE" baseline="0" dirty="0"/>
              <a:t>Bei der Auswahl der Taster wird das gesamte Werkstück untersucht und abhängig von den zu Messenden Elementen eine optimale Toolauswahl getroffen.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/>
              <a:t>Das entstandene Messprogramm wird automatisch auf einen möglichst schnellen Durchlauf optimiert. Dazu gehören eine effiziente Auswahl der Taster sowie eine kollisionsfreie </a:t>
            </a:r>
            <a:r>
              <a:rPr lang="de-DE" baseline="0" dirty="0" err="1"/>
              <a:t>Fahrwegsoptimierung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Präsenzphase an der DHBW in Stuttgart wird von Mitutoyo eine Wohnung gestellt. Das spart viel Zeit</a:t>
            </a:r>
            <a:r>
              <a:rPr lang="de-DE" baseline="0" dirty="0"/>
              <a:t> im Vergleich zu einer Bahn- oder Autofahrt, so dass mehr Zeit für das Studium übrig bleibt.</a:t>
            </a:r>
          </a:p>
          <a:p>
            <a:endParaRPr lang="de-DE" baseline="0" dirty="0"/>
          </a:p>
          <a:p>
            <a:r>
              <a:rPr lang="de-DE" baseline="0" dirty="0"/>
              <a:t>Aktueller Student Henrik Hauser aus Geislingen bei Balingen. Hat am </a:t>
            </a:r>
            <a:r>
              <a:rPr lang="de-DE" baseline="0" dirty="0" err="1"/>
              <a:t>Balinger</a:t>
            </a:r>
            <a:r>
              <a:rPr lang="de-DE" baseline="0" dirty="0"/>
              <a:t> Gymnasium sein Abitur gemacht.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Informationstechnik</a:t>
            </a:r>
            <a:r>
              <a:rPr lang="de-DE" baseline="0" dirty="0"/>
              <a:t> verbindet Software mit Hardware. </a:t>
            </a:r>
          </a:p>
          <a:p>
            <a:r>
              <a:rPr lang="de-DE" baseline="0" dirty="0"/>
              <a:t>Durch diese beiden Schwerpunkte hat die Ausbildung eine hohe Bandbreite.</a:t>
            </a:r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diesem Praktikum handelte es sich um ein normales BOGY, das eine Woche dauert.</a:t>
            </a:r>
          </a:p>
          <a:p>
            <a:r>
              <a:rPr lang="de-DE" dirty="0"/>
              <a:t>Alle Praktikanten führen dann die gleichen Tätigkeiten aus.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924391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dieses Projekt war ein normales BOGY mit einer Dauer von einer Woche.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Der Bausatz wurde eingekauft.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80593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erweiterten BOGY kommen zur BOGY Woche nochmal 6 Nachmittage à ca. 3 Stunden also 18 Stunden hinzu.</a:t>
            </a:r>
          </a:p>
          <a:p>
            <a:r>
              <a:rPr lang="de-DE" dirty="0"/>
              <a:t>So können wir die Grundlagen ausführlicher erklären.</a:t>
            </a:r>
          </a:p>
          <a:p>
            <a:r>
              <a:rPr lang="de-DE" dirty="0"/>
              <a:t>Zusätzlich handelt es sich um ein Projekt, bei dem mehrere Schüler gemeinsam an einer umfangreicheren Software arbeiten.</a:t>
            </a:r>
          </a:p>
          <a:p>
            <a:r>
              <a:rPr lang="de-DE" dirty="0"/>
              <a:t>D.h. jeder Schüler programmiert etwas anderes, es muss dann aber mit den Teilen der anderen Schüler zusammenarbeiten.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91478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Sagen,</a:t>
            </a:r>
            <a:r>
              <a:rPr lang="de-DE" baseline="0" dirty="0"/>
              <a:t> dass Schüler gut auspassen sollen, da am Ende Fragen gestellt werden und es etwas zu gewinnen gibt.</a:t>
            </a:r>
          </a:p>
          <a:p>
            <a:endParaRPr lang="de-DE" baseline="0" dirty="0"/>
          </a:p>
          <a:p>
            <a:r>
              <a:rPr lang="de-DE" baseline="0" dirty="0"/>
              <a:t>Gewinne gleich zeigen…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Studium können noch umfangreichere Projekte umgesetzt werden, da den Studenten in den Praxisphasen ca. 3 Monate zur Verfügung stehen.</a:t>
            </a:r>
          </a:p>
          <a:p>
            <a:r>
              <a:rPr lang="de-DE" dirty="0"/>
              <a:t>Es kommen typischerweise noch weitere technische und organisatorische Aspekte hinzu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zeigen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Japan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schmeckt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Süssigkeiten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dabei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de-DE" dirty="0"/>
              <a:t>Wer Lust</a:t>
            </a:r>
            <a:r>
              <a:rPr lang="de-DE" baseline="0" dirty="0"/>
              <a:t> (oder eher den Mut hat), kann die hier nachher probieren.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Motto: Sind,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schon</a:t>
            </a:r>
            <a:r>
              <a:rPr lang="en-US" baseline="0" dirty="0"/>
              <a:t> </a:t>
            </a:r>
            <a:r>
              <a:rPr lang="en-US" baseline="0" dirty="0" err="1"/>
              <a:t>gehört</a:t>
            </a:r>
            <a:r>
              <a:rPr lang="en-US" baseline="0" dirty="0"/>
              <a:t>, </a:t>
            </a:r>
            <a:r>
              <a:rPr lang="en-US" baseline="0" dirty="0" err="1"/>
              <a:t>auch</a:t>
            </a:r>
            <a:r>
              <a:rPr lang="en-US" baseline="0" dirty="0"/>
              <a:t> 3 </a:t>
            </a:r>
            <a:r>
              <a:rPr lang="en-US" baseline="0" dirty="0" err="1"/>
              <a:t>Elemente</a:t>
            </a:r>
            <a:r>
              <a:rPr lang="en-US" baseline="0" dirty="0"/>
              <a:t>….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Umgebung</a:t>
            </a:r>
            <a:r>
              <a:rPr lang="en-US" baseline="0" dirty="0"/>
              <a:t>, </a:t>
            </a:r>
            <a:r>
              <a:rPr lang="en-US" baseline="0" dirty="0" err="1"/>
              <a:t>Gute</a:t>
            </a:r>
            <a:r>
              <a:rPr lang="en-US" baseline="0" dirty="0"/>
              <a:t> Menschen,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Das Bild zeigt unser neues Firmengebäude in Oberndorf auf dem Lindenhof.</a:t>
            </a:r>
          </a:p>
          <a:p>
            <a:r>
              <a:rPr lang="de-DE" dirty="0"/>
              <a:t>Es wurde 2015 nach unseren Wünschen neu gebaut, nachdem wir zuvor an mehreren Stellen in Oberndorf untergebracht waren.</a:t>
            </a:r>
          </a:p>
          <a:p>
            <a:r>
              <a:rPr lang="de-DE" dirty="0"/>
              <a:t>Das Gebäude berücksichtigt viele Wünsche:</a:t>
            </a:r>
          </a:p>
          <a:p>
            <a:pPr marL="171450" indent="-171450">
              <a:buFontTx/>
              <a:buChar char="-"/>
            </a:pPr>
            <a:r>
              <a:rPr lang="de-DE" dirty="0"/>
              <a:t>Helle Innenräume, gute Ausleuchtung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Klimatisierung, insbesondere im </a:t>
            </a:r>
            <a:r>
              <a:rPr lang="de-DE" dirty="0" err="1"/>
              <a:t>Messraum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Kein Großraumbüro, wegen der Geräuschkulisse</a:t>
            </a:r>
          </a:p>
          <a:p>
            <a:pPr marL="171450" indent="-171450">
              <a:buFontTx/>
              <a:buChar char="-"/>
            </a:pPr>
            <a:r>
              <a:rPr lang="de-DE" dirty="0"/>
              <a:t>Trotzdem die Vorteile eines Großraumbüros durch Glaswände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Mitarbeiter</a:t>
            </a:r>
            <a:r>
              <a:rPr lang="en-US" dirty="0"/>
              <a:t> des CTL </a:t>
            </a:r>
            <a:r>
              <a:rPr lang="en-US" dirty="0" err="1"/>
              <a:t>schreiben</a:t>
            </a:r>
            <a:r>
              <a:rPr lang="en-US" dirty="0"/>
              <a:t> Software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großen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r>
              <a:rPr lang="en-US" dirty="0"/>
              <a:t>.</a:t>
            </a: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programmieren</a:t>
            </a:r>
            <a:r>
              <a:rPr lang="en-US" dirty="0"/>
              <a:t> in C++ und C# und </a:t>
            </a:r>
            <a:r>
              <a:rPr lang="en-US" dirty="0" err="1"/>
              <a:t>verwenden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 Microsoft Visual Studio, </a:t>
            </a:r>
            <a:r>
              <a:rPr lang="en-US" dirty="0" err="1"/>
              <a:t>JetBrains</a:t>
            </a:r>
            <a:r>
              <a:rPr lang="en-US" dirty="0"/>
              <a:t> </a:t>
            </a:r>
            <a:r>
              <a:rPr lang="en-US" dirty="0" err="1"/>
              <a:t>Resharper</a:t>
            </a:r>
            <a:r>
              <a:rPr lang="en-US" dirty="0"/>
              <a:t>, TFS und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professionelle</a:t>
            </a:r>
            <a:r>
              <a:rPr lang="en-US" dirty="0"/>
              <a:t> </a:t>
            </a:r>
            <a:r>
              <a:rPr lang="en-US" dirty="0" err="1"/>
              <a:t>Entwicklungstools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Handmessgeräte</a:t>
            </a:r>
          </a:p>
          <a:p>
            <a:r>
              <a:rPr lang="de-DE" baseline="0" dirty="0"/>
              <a:t>Linearmaßstäbe</a:t>
            </a:r>
            <a:endParaRPr lang="de-DE" dirty="0"/>
          </a:p>
          <a:p>
            <a:r>
              <a:rPr lang="de-DE" dirty="0"/>
              <a:t>Härte-Prüfgeräte</a:t>
            </a:r>
          </a:p>
          <a:p>
            <a:r>
              <a:rPr lang="de-DE" dirty="0"/>
              <a:t>Sensorsysteme</a:t>
            </a:r>
          </a:p>
          <a:p>
            <a:r>
              <a:rPr lang="de-DE" dirty="0"/>
              <a:t>Optische Messgeräte</a:t>
            </a:r>
          </a:p>
          <a:p>
            <a:r>
              <a:rPr lang="de-DE" dirty="0"/>
              <a:t>Form-Messgeräte</a:t>
            </a:r>
          </a:p>
          <a:p>
            <a:r>
              <a:rPr lang="de-DE" dirty="0"/>
              <a:t>Bildverarbeitungs-Messgeräte</a:t>
            </a:r>
          </a:p>
          <a:p>
            <a:r>
              <a:rPr lang="de-DE" dirty="0"/>
              <a:t>Koordinaten-Messgeräte</a:t>
            </a:r>
          </a:p>
          <a:p>
            <a:endParaRPr lang="de-DE" dirty="0"/>
          </a:p>
          <a:p>
            <a:r>
              <a:rPr lang="de-DE" dirty="0"/>
              <a:t>-&gt; Software…</a:t>
            </a:r>
          </a:p>
          <a:p>
            <a:endParaRPr lang="de-DE" dirty="0"/>
          </a:p>
          <a:p>
            <a:r>
              <a:rPr lang="de-DE" dirty="0"/>
              <a:t>Über 9000 Produkte… Schauen Sie in unseren Katalog…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2502" y="1916113"/>
            <a:ext cx="10521297" cy="1619000"/>
          </a:xfrm>
        </p:spPr>
        <p:txBody>
          <a:bodyPr anchor="b"/>
          <a:lstStyle>
            <a:lvl1pPr algn="l">
              <a:defRPr lang="de-DE" dirty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2503" y="3602038"/>
            <a:ext cx="10521296" cy="6191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1799B-B899-47B8-92A8-5243EA1C43ED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5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54" y="102885"/>
            <a:ext cx="1180118" cy="11801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Zusammenfassung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079C9-FA1C-4E7E-A76C-1B5690D6AE1E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0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55" y="2696647"/>
            <a:ext cx="2532090" cy="25320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Fragen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C216F-1E98-44EE-9407-6ED0DB8BCBEB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6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81088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0D627-793B-44F8-B966-3081CF943B4A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443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3551F-F99B-43FD-A6ED-85636062B962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4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peri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25"/>
            <a:ext cx="9271475" cy="46450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83BD7-B094-41E8-9CB6-5D8566AAE30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90" y="2725781"/>
            <a:ext cx="1396945" cy="22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5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B33D0E-CB26-4A71-A116-DDE4B6543734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65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CD531-54F1-4786-B0D6-870CA836D4B9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3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ndere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Andere Medien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484B5B-B27E-40A3-9DCD-426A9488EC3A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53" y="2279787"/>
            <a:ext cx="1370494" cy="34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93" y="2914649"/>
            <a:ext cx="2210213" cy="22102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Pause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FFF7A5-8892-401C-96C0-4A99B6584CD8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67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344" y="175075"/>
            <a:ext cx="1035738" cy="10357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015A2-BD98-4A08-9DD1-038966A0D989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/>
          <p:nvPr userDrawn="1"/>
        </p:nvSpPr>
        <p:spPr>
          <a:xfrm>
            <a:off x="0" y="0"/>
            <a:ext cx="12192000" cy="3167743"/>
          </a:xfrm>
          <a:prstGeom prst="rect">
            <a:avLst/>
          </a:prstGeom>
          <a:gradFill>
            <a:gsLst>
              <a:gs pos="50000">
                <a:srgbClr val="336DA6">
                  <a:alpha val="50000"/>
                </a:srgbClr>
              </a:gs>
              <a:gs pos="0">
                <a:srgbClr val="336DA6">
                  <a:alpha val="0"/>
                </a:srgbClr>
              </a:gs>
              <a:gs pos="100000">
                <a:srgbClr val="336DA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6"/>
          <p:cNvSpPr/>
          <p:nvPr userDrawn="1"/>
        </p:nvSpPr>
        <p:spPr>
          <a:xfrm>
            <a:off x="0" y="3167743"/>
            <a:ext cx="12192000" cy="1094015"/>
          </a:xfrm>
          <a:prstGeom prst="rect">
            <a:avLst/>
          </a:prstGeom>
          <a:solidFill>
            <a:srgbClr val="33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0" y="4261758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916113"/>
            <a:ext cx="10515600" cy="230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0B8011-25D9-4ED6-9D3D-48FC26EC9CA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2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7" y="5215200"/>
            <a:ext cx="1909763" cy="4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orient="horz" pos="232">
          <p15:clr>
            <a:srgbClr val="F26B43"/>
          </p15:clr>
        </p15:guide>
        <p15:guide id="3" orient="horz" pos="1026">
          <p15:clr>
            <a:srgbClr val="F26B43"/>
          </p15:clr>
        </p15:guide>
        <p15:guide id="4" orient="horz" pos="1207">
          <p15:clr>
            <a:srgbClr val="F26B43"/>
          </p15:clr>
        </p15:guide>
        <p15:guide id="5" orient="horz" pos="2659">
          <p15:clr>
            <a:srgbClr val="F26B43"/>
          </p15:clr>
        </p15:guide>
        <p15:guide id="6" pos="715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4013" cy="108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520825"/>
            <a:ext cx="10514013" cy="46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EB432-788F-4DAB-BA39-67EE76D907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17.03.2021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1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80934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13538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468" y="6171331"/>
            <a:ext cx="447239" cy="3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0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3" orient="horz" pos="96">
          <p15:clr>
            <a:srgbClr val="F26B43"/>
          </p15:clr>
        </p15:guide>
        <p15:guide id="4" orient="horz" pos="958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pos="3795">
          <p15:clr>
            <a:srgbClr val="F26B43"/>
          </p15:clr>
        </p15:guide>
        <p15:guide id="7" pos="3885">
          <p15:clr>
            <a:srgbClr val="F26B43"/>
          </p15:clr>
        </p15:guide>
        <p15:guide id="8" orient="horz" pos="7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Firmenpräsentation</a:t>
            </a: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2CB9308B-D018-4B26-8AE0-0E4749537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17.03.2021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Standorte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17.03.2021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9727" y="1512734"/>
            <a:ext cx="8090957" cy="46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1" descr="Computergenerierter Alternativtext:&#10;70 &#10;60 &#10;so &#10;40 &#10;20 &#10;10 &#10;1982 &#10;1984 &#10;Das Wachstum der Mitutoyo CTL Germany GmbH &#10;2016 &#10;2018 &#10;2020 &#10;1986 &#10;1988 &#10;1990 &#10;1992 &#10;1994 &#10;1996 &#10;1998 &#10;2000 &#10;2002 &#10;2004 &#10;2006 &#10;2008 &#10;2010 &#10;2012 &#10;2014 ">
            <a:extLst>
              <a:ext uri="{FF2B5EF4-FFF2-40B4-BE49-F238E27FC236}">
                <a16:creationId xmlns:a16="http://schemas.microsoft.com/office/drawing/2014/main" id="{D27D5B2A-9D70-4B64-9A42-8710E240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26" y="2899807"/>
            <a:ext cx="4553893" cy="29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CTL </a:t>
            </a:r>
            <a:r>
              <a:rPr lang="en-US" dirty="0" err="1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/>
            <a:r>
              <a:rPr lang="de-DE" dirty="0"/>
              <a:t>seit mehr als 30 Jahren</a:t>
            </a:r>
          </a:p>
          <a:p>
            <a:pPr marL="285750" lvl="1"/>
            <a:r>
              <a:rPr lang="de-DE" dirty="0"/>
              <a:t>61 Mitarbeiter</a:t>
            </a:r>
          </a:p>
          <a:p>
            <a:pPr lvl="1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17.03.2021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15416"/>
          <a:stretch/>
        </p:blipFill>
        <p:spPr>
          <a:xfrm>
            <a:off x="838200" y="3065391"/>
            <a:ext cx="5819338" cy="27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MCOSMOS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17.03.2021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Picture 4" descr="G:\Presentation KMG-DEMO\CAT1000P_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38" y="1908174"/>
            <a:ext cx="4882062" cy="39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:\Presentation KMG-DEMO\Geopak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8174"/>
            <a:ext cx="5414857" cy="39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MiCAT Planner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17.03.2021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060" y="1559023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DHBW: </a:t>
            </a:r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pPr lvl="1"/>
            <a:r>
              <a:rPr lang="de-DE" dirty="0"/>
              <a:t>Dauer: 3 Jahre</a:t>
            </a:r>
          </a:p>
          <a:p>
            <a:pPr lvl="2"/>
            <a:r>
              <a:rPr lang="de-DE" dirty="0"/>
              <a:t>50% in DHBW, 50% in Firma </a:t>
            </a:r>
          </a:p>
          <a:p>
            <a:pPr lvl="2"/>
            <a:r>
              <a:rPr lang="de-DE" dirty="0"/>
              <a:t>3-Monats-Blöcke</a:t>
            </a:r>
          </a:p>
          <a:p>
            <a:endParaRPr lang="de-DE" dirty="0"/>
          </a:p>
          <a:p>
            <a:r>
              <a:rPr lang="de-DE" dirty="0"/>
              <a:t>Zusammenarbeit mit DHBW in Stuttgart</a:t>
            </a:r>
          </a:p>
          <a:p>
            <a:pPr lvl="1"/>
            <a:r>
              <a:rPr lang="de-DE" dirty="0"/>
              <a:t>Wohnung in Stuttgart</a:t>
            </a:r>
          </a:p>
          <a:p>
            <a:pPr lvl="1"/>
            <a:r>
              <a:rPr lang="de-DE" dirty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17.03.2021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35" y="4210432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/>
              <a:t>Studienrichtung: Informationstechnik</a:t>
            </a:r>
          </a:p>
          <a:p>
            <a:pPr lvl="1"/>
            <a:r>
              <a:rPr lang="de-DE" dirty="0"/>
              <a:t>Inhalt = IT + Technik</a:t>
            </a:r>
          </a:p>
          <a:p>
            <a:r>
              <a:rPr lang="de-DE" dirty="0"/>
              <a:t>Schwerpunkt</a:t>
            </a:r>
          </a:p>
          <a:p>
            <a:pPr lvl="1"/>
            <a:r>
              <a:rPr lang="de-DE" dirty="0"/>
              <a:t>Software und Hardware im Zusammenspiel</a:t>
            </a:r>
          </a:p>
          <a:p>
            <a:r>
              <a:rPr lang="de-DE" dirty="0"/>
              <a:t>Abschluss</a:t>
            </a:r>
          </a:p>
          <a:p>
            <a:pPr lvl="1"/>
            <a:r>
              <a:rPr lang="de-DE" dirty="0"/>
              <a:t>Bachelor </a:t>
            </a:r>
            <a:r>
              <a:rPr lang="de-DE" dirty="0" err="1"/>
              <a:t>of</a:t>
            </a:r>
            <a:r>
              <a:rPr lang="de-DE" dirty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17.03.2021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verbindet Theorie und Praxis</a:t>
            </a:r>
          </a:p>
          <a:p>
            <a:pPr lvl="1"/>
            <a:r>
              <a:rPr lang="de-DE" dirty="0"/>
              <a:t>Grundlagen in DHBW</a:t>
            </a:r>
          </a:p>
          <a:p>
            <a:pPr lvl="1"/>
            <a:r>
              <a:rPr lang="de-DE" dirty="0"/>
              <a:t>reales Arbeiten in Projekten in Firma</a:t>
            </a:r>
          </a:p>
          <a:p>
            <a:r>
              <a:rPr lang="de-DE" dirty="0"/>
              <a:t>Ausbildungsvergütung</a:t>
            </a:r>
          </a:p>
          <a:p>
            <a:pPr lvl="1"/>
            <a:r>
              <a:rPr lang="de-DE" dirty="0"/>
              <a:t>Finanzierung des Studiums gesichert</a:t>
            </a:r>
          </a:p>
          <a:p>
            <a:pPr lvl="1"/>
            <a:r>
              <a:rPr lang="de-DE" dirty="0"/>
              <a:t>wird auch gezahlt, wenn Student in DHBW</a:t>
            </a:r>
          </a:p>
          <a:p>
            <a:r>
              <a:rPr lang="de-DE" dirty="0"/>
              <a:t>Zukunftssicher</a:t>
            </a:r>
          </a:p>
          <a:p>
            <a:pPr lvl="1"/>
            <a:r>
              <a:rPr lang="de-DE" dirty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17.03.2021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Alarmanlage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Bewegungssensor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3D-gedrucktes Gehäuse</a:t>
            </a:r>
          </a:p>
          <a:p>
            <a:pPr lvl="1"/>
            <a:r>
              <a:rPr lang="de-DE" dirty="0"/>
              <a:t>C++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17.03.2021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17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755" y="1649580"/>
            <a:ext cx="5635245" cy="42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Autonomes Fahrzeug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Ultraschallsensor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Motoren</a:t>
            </a:r>
          </a:p>
          <a:p>
            <a:pPr lvl="1"/>
            <a:r>
              <a:rPr lang="de-DE" dirty="0"/>
              <a:t>C++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17.03.2021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18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57" y="1661507"/>
            <a:ext cx="5751443" cy="43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(erweitertes 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Gesten-Rechner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Bildverarbeitung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17.03.2021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19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r="5466"/>
          <a:stretch/>
        </p:blipFill>
        <p:spPr>
          <a:xfrm>
            <a:off x="6096000" y="1852758"/>
            <a:ext cx="6096000" cy="3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Mitutoyo</a:t>
            </a:r>
            <a:r>
              <a:rPr lang="de-DE" dirty="0"/>
              <a:t> allgemein</a:t>
            </a:r>
          </a:p>
          <a:p>
            <a:r>
              <a:rPr lang="de-DE" dirty="0"/>
              <a:t>Mitutoyo CTL</a:t>
            </a:r>
          </a:p>
          <a:p>
            <a:r>
              <a:rPr lang="de-DE" dirty="0"/>
              <a:t>Ausbildung im CTL</a:t>
            </a:r>
          </a:p>
          <a:p>
            <a:r>
              <a:rPr lang="de-DE" dirty="0"/>
              <a:t>DHBW-Studium</a:t>
            </a:r>
          </a:p>
          <a:p>
            <a:pPr lvl="1"/>
            <a:r>
              <a:rPr lang="de-DE" dirty="0"/>
              <a:t>Allgemeines</a:t>
            </a:r>
          </a:p>
          <a:p>
            <a:pPr lvl="1"/>
            <a:r>
              <a:rPr lang="de-DE" dirty="0"/>
              <a:t>DHBW Stuttgart</a:t>
            </a:r>
          </a:p>
          <a:p>
            <a:pPr lvl="1"/>
            <a:r>
              <a:rPr lang="de-DE" dirty="0"/>
              <a:t>Studiengang</a:t>
            </a:r>
          </a:p>
          <a:p>
            <a:r>
              <a:rPr lang="de-DE" dirty="0"/>
              <a:t>Studium – ganz praktisch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17.03.2021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82" y="1890582"/>
            <a:ext cx="6816918" cy="37173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Informationssystem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Python, HTML, CSS</a:t>
            </a:r>
          </a:p>
          <a:p>
            <a:pPr lvl="1"/>
            <a:r>
              <a:rPr lang="de-DE" dirty="0"/>
              <a:t>Datenbank</a:t>
            </a:r>
          </a:p>
          <a:p>
            <a:pPr lvl="1"/>
            <a:r>
              <a:rPr lang="de-DE" dirty="0"/>
              <a:t>Besucherbegrüßung</a:t>
            </a:r>
          </a:p>
          <a:p>
            <a:pPr lvl="1"/>
            <a:r>
              <a:rPr lang="de-DE" dirty="0"/>
              <a:t>Raumbelegung</a:t>
            </a:r>
          </a:p>
          <a:p>
            <a:pPr lvl="1"/>
            <a:r>
              <a:rPr lang="de-DE" dirty="0"/>
              <a:t>Wetter</a:t>
            </a:r>
          </a:p>
          <a:p>
            <a:pPr lvl="1"/>
            <a:r>
              <a:rPr lang="de-DE" dirty="0"/>
              <a:t>Fotos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  <a:p>
            <a:pPr eaLnBrk="1" hangingPunct="1"/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17.03.2021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20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Blickfänger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Gesichtserkennung</a:t>
            </a:r>
          </a:p>
          <a:p>
            <a:pPr lvl="1"/>
            <a:r>
              <a:rPr lang="de-DE" dirty="0"/>
              <a:t>Bildverarbeitung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17.03.2021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21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75" y="1697756"/>
            <a:ext cx="5640125" cy="41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17.03.2021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22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Zentrale</a:t>
            </a:r>
            <a:r>
              <a:rPr lang="en-US" dirty="0"/>
              <a:t> in Japan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327" y="1520825"/>
            <a:ext cx="7529759" cy="4645025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17.03.2021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b="21731"/>
          <a:stretch/>
        </p:blipFill>
        <p:spPr>
          <a:xfrm>
            <a:off x="9104731" y="2747046"/>
            <a:ext cx="1579743" cy="16433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Der Name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520825"/>
            <a:ext cx="5706306" cy="4645025"/>
          </a:xfrm>
        </p:spPr>
        <p:txBody>
          <a:bodyPr/>
          <a:lstStyle/>
          <a:p>
            <a:r>
              <a:rPr lang="en-US" dirty="0"/>
              <a:t>Mitutoyo:</a:t>
            </a:r>
            <a:r>
              <a:rPr lang="ja-JP" altLang="de-DE" dirty="0"/>
              <a:t>ミツトヨ</a:t>
            </a:r>
            <a:endParaRPr lang="en-US" dirty="0"/>
          </a:p>
          <a:p>
            <a:pPr lvl="1"/>
            <a:r>
              <a:rPr lang="en-US" dirty="0" err="1"/>
              <a:t>Mitu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Mitsu</a:t>
            </a:r>
            <a:r>
              <a:rPr lang="en-US" dirty="0"/>
              <a:t> = </a:t>
            </a:r>
            <a:r>
              <a:rPr lang="en-US" dirty="0" err="1"/>
              <a:t>drei</a:t>
            </a:r>
            <a:endParaRPr lang="en-US" dirty="0"/>
          </a:p>
          <a:p>
            <a:pPr lvl="2"/>
            <a:r>
              <a:rPr lang="en-US" dirty="0"/>
              <a:t>s. Mitsubishi =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Diamanten</a:t>
            </a:r>
            <a:endParaRPr lang="en-US" dirty="0"/>
          </a:p>
          <a:p>
            <a:pPr lvl="1"/>
            <a:r>
              <a:rPr lang="en-US" dirty="0"/>
              <a:t>Toyo = </a:t>
            </a:r>
            <a:r>
              <a:rPr lang="en-US" dirty="0" err="1"/>
              <a:t>reichlich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Fülle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Motto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Umgebung</a:t>
            </a:r>
            <a:r>
              <a:rPr lang="en-US" i="1" dirty="0"/>
              <a:t>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Menschen,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Technik</a:t>
            </a:r>
            <a:r>
              <a:rPr lang="en-US" i="1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17.03.2021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43" y="2747046"/>
            <a:ext cx="1868600" cy="15963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B638963-2637-4AFC-9CC9-861BF82B7C32}"/>
              </a:ext>
            </a:extLst>
          </p:cNvPr>
          <p:cNvSpPr txBox="1"/>
          <p:nvPr/>
        </p:nvSpPr>
        <p:spPr>
          <a:xfrm>
            <a:off x="6920349" y="43884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Mitsubishi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BFA8A7-BAAA-42E2-8BEC-0C82B2854980}"/>
              </a:ext>
            </a:extLst>
          </p:cNvPr>
          <p:cNvSpPr txBox="1"/>
          <p:nvPr/>
        </p:nvSpPr>
        <p:spPr>
          <a:xfrm>
            <a:off x="9366252" y="438840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Mitutoyo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17.03.2021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67" y="1574628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/>
          <a:stretch/>
        </p:blipFill>
        <p:spPr>
          <a:xfrm>
            <a:off x="838200" y="1592064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17.03.2021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>
          <a:xfrm>
            <a:off x="5513387" y="2173904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5" y="1839597"/>
            <a:ext cx="3854964" cy="41119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17.03.2021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77" y="2228238"/>
            <a:ext cx="5725136" cy="349949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F899D2C-6821-430D-BE86-97EAD1B2C6D0}"/>
              </a:ext>
            </a:extLst>
          </p:cNvPr>
          <p:cNvSpPr txBox="1"/>
          <p:nvPr/>
        </p:nvSpPr>
        <p:spPr>
          <a:xfrm>
            <a:off x="934658" y="5895916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Mitutoyo CNC </a:t>
            </a:r>
            <a:r>
              <a:rPr lang="en-US" dirty="0" err="1"/>
              <a:t>Koordinatenmessgerät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73021A-E89D-4A30-906E-B007900809BF}"/>
              </a:ext>
            </a:extLst>
          </p:cNvPr>
          <p:cNvSpPr txBox="1"/>
          <p:nvPr/>
        </p:nvSpPr>
        <p:spPr>
          <a:xfrm>
            <a:off x="6573447" y="5891084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Entwicklungsumgebung</a:t>
            </a:r>
            <a:r>
              <a:rPr lang="en-US" dirty="0"/>
              <a:t> von Microsoft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/>
              <a:t>Messschraube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17.03.2021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8</a:t>
            </a:fld>
            <a:endParaRPr lang="en-GB" alt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774507" y="1572412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383" y="3191371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Produkte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17.03.2021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94" y="1449544"/>
            <a:ext cx="3409950" cy="105727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838" y="3117312"/>
            <a:ext cx="1663854" cy="271470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746" y="2672762"/>
            <a:ext cx="2581067" cy="94839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288" y="4128367"/>
            <a:ext cx="1067512" cy="196833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7702" y="3735042"/>
            <a:ext cx="3037574" cy="252958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776" y="2934323"/>
            <a:ext cx="1856095" cy="85819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7310" y="1978181"/>
            <a:ext cx="2060217" cy="263373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8639" y="1504670"/>
            <a:ext cx="2444023" cy="12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 Presentation 16x9.potx" id="{8F524477-76FE-4091-8034-DF6699ED6F78}" vid="{9E350644-413E-4257-A1E5-6698D263B46B}"/>
    </a:ext>
  </a:extLst>
</a:theme>
</file>

<file path=ppt/theme/theme2.xml><?xml version="1.0" encoding="utf-8"?>
<a:theme xmlns:a="http://schemas.openxmlformats.org/drawingml/2006/main" name="Inhalt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 Presentation 16x9.potx" id="{8F524477-76FE-4091-8034-DF6699ED6F78}" vid="{33E0C24A-62EB-48D1-AE5A-7443B60AB9D3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1154</Words>
  <Application>Microsoft Office PowerPoint</Application>
  <PresentationFormat>Breitbild</PresentationFormat>
  <Paragraphs>298</Paragraphs>
  <Slides>22</Slides>
  <Notes>22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Titel</vt:lpstr>
      <vt:lpstr>Inhalt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Erste Messschraube</vt:lpstr>
      <vt:lpstr>Produkte</vt:lpstr>
      <vt:lpstr>Standorte</vt:lpstr>
      <vt:lpstr>CTL Oberndorf</vt:lpstr>
      <vt:lpstr>MCOSMOS</vt:lpstr>
      <vt:lpstr>MiCAT Planner</vt:lpstr>
      <vt:lpstr>DHBW: Infos</vt:lpstr>
      <vt:lpstr>Informationstechnik</vt:lpstr>
      <vt:lpstr>DHBW-Studium: Vorteile</vt:lpstr>
      <vt:lpstr>Praktikumsprojekt (BOGY)</vt:lpstr>
      <vt:lpstr>Praktikumsprojekt (BOGY)</vt:lpstr>
      <vt:lpstr>Praktikumsprojekt (erweitertes BOGY)</vt:lpstr>
      <vt:lpstr>Studienprojekt</vt:lpstr>
      <vt:lpstr>Studienprojekt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169</cp:revision>
  <cp:lastPrinted>2016-02-12T14:23:11Z</cp:lastPrinted>
  <dcterms:created xsi:type="dcterms:W3CDTF">2015-04-07T08:27:23Z</dcterms:created>
  <dcterms:modified xsi:type="dcterms:W3CDTF">2021-03-17T11:11:07Z</dcterms:modified>
</cp:coreProperties>
</file>